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1"/>
  </p:notesMasterIdLst>
  <p:handoutMasterIdLst>
    <p:handoutMasterId r:id="rId32"/>
  </p:handoutMasterIdLst>
  <p:sldIdLst>
    <p:sldId id="351" r:id="rId12"/>
    <p:sldId id="432" r:id="rId13"/>
    <p:sldId id="433" r:id="rId14"/>
    <p:sldId id="434" r:id="rId15"/>
    <p:sldId id="435" r:id="rId16"/>
    <p:sldId id="437" r:id="rId17"/>
    <p:sldId id="438" r:id="rId18"/>
    <p:sldId id="439" r:id="rId19"/>
    <p:sldId id="440" r:id="rId20"/>
    <p:sldId id="436" r:id="rId21"/>
    <p:sldId id="442" r:id="rId22"/>
    <p:sldId id="443" r:id="rId23"/>
    <p:sldId id="444" r:id="rId24"/>
    <p:sldId id="446" r:id="rId25"/>
    <p:sldId id="445" r:id="rId26"/>
    <p:sldId id="447" r:id="rId27"/>
    <p:sldId id="448" r:id="rId28"/>
    <p:sldId id="449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-7-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Let`s start coding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E36-DA47-45D8-9035-2AD65B77D336}"/>
              </a:ext>
            </a:extLst>
          </p:cNvPr>
          <p:cNvSpPr txBox="1"/>
          <p:nvPr/>
        </p:nvSpPr>
        <p:spPr>
          <a:xfrm>
            <a:off x="1486677" y="2034073"/>
            <a:ext cx="9218645" cy="37415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As we are used New-&gt;Project-&gt;Dynamic web project and convert it to maven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Editing pom.xml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Add dependencies 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</a:t>
            </a:r>
            <a:r>
              <a:rPr lang="en-US" sz="2000" dirty="0"/>
              <a:t>commons-logging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</a:t>
            </a:r>
            <a:r>
              <a:rPr lang="en-US" sz="2000" dirty="0" err="1"/>
              <a:t>org.springframework</a:t>
            </a:r>
            <a:r>
              <a:rPr lang="en-US" sz="2000" dirty="0"/>
              <a:t>. spring-</a:t>
            </a:r>
            <a:r>
              <a:rPr lang="en-US" sz="2000" dirty="0" err="1"/>
              <a:t>webmvc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</a:t>
            </a:r>
            <a:r>
              <a:rPr lang="en-US" sz="2000" dirty="0" err="1"/>
              <a:t>org.springframework</a:t>
            </a:r>
            <a:r>
              <a:rPr lang="en-US" sz="2000" dirty="0"/>
              <a:t>. spring-context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</a:t>
            </a:r>
            <a:r>
              <a:rPr lang="en-US" sz="2000" dirty="0" err="1"/>
              <a:t>org.springframework</a:t>
            </a:r>
            <a:r>
              <a:rPr lang="en-US" sz="2000" dirty="0"/>
              <a:t>. spring-</a:t>
            </a:r>
            <a:r>
              <a:rPr lang="en-US" sz="2000" dirty="0" err="1"/>
              <a:t>aop</a:t>
            </a:r>
            <a:endParaRPr lang="en-US" sz="20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</a:t>
            </a:r>
            <a:r>
              <a:rPr lang="en-US" sz="2000" dirty="0" err="1"/>
              <a:t>org.springframework</a:t>
            </a:r>
            <a:r>
              <a:rPr lang="en-US" sz="2000" dirty="0"/>
              <a:t>. spring-web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 </a:t>
            </a:r>
            <a:r>
              <a:rPr lang="en-US" sz="2000" dirty="0" err="1"/>
              <a:t>org.springframework</a:t>
            </a:r>
            <a:r>
              <a:rPr lang="en-US" sz="2000" dirty="0"/>
              <a:t>. </a:t>
            </a:r>
            <a:r>
              <a:rPr lang="en-US" sz="2000" dirty="0" err="1"/>
              <a:t>Jstl</a:t>
            </a:r>
            <a:r>
              <a:rPr lang="en-US" sz="2000" dirty="0"/>
              <a:t> and </a:t>
            </a:r>
            <a:r>
              <a:rPr lang="en-US" sz="2000" dirty="0" err="1"/>
              <a:t>jstl-api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159B2-1D8F-4E1E-9F81-991B1ABA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6" y="2056355"/>
            <a:ext cx="5793727" cy="39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web.xml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9AA41-CCAC-403E-A179-C6303C2D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03" y="2444956"/>
            <a:ext cx="51625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9056-5D25-4B5F-B5C8-A72DEBCA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757609"/>
            <a:ext cx="5619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views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EB65C-9071-4C79-AEF8-4690D973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39" y="997793"/>
            <a:ext cx="7296150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13022-2F4C-474B-89F1-9977E0939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89" y="3131437"/>
            <a:ext cx="58959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new Spring Configuration Bean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9056-5D25-4B5F-B5C8-A72DEBCA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757609"/>
            <a:ext cx="5619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an entity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50931-ADAB-4F31-8E75-96A6A78B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2106139"/>
            <a:ext cx="7820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an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DC741-799A-4CFD-8FFC-FEDB956D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446" y="1757609"/>
            <a:ext cx="7149679" cy="428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-Run on server 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Spring MVC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more about JSP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API`s work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81400" y="3181789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7.</a:t>
            </a:r>
            <a:r>
              <a:rPr lang="en-US" dirty="0"/>
              <a:t>Spring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spring </a:t>
            </a:r>
            <a:r>
              <a:rPr lang="en-US" dirty="0" err="1"/>
              <a:t>mvc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Spring?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Spring Framework is an application framework and inversion of control container for the </a:t>
            </a:r>
            <a:r>
              <a:rPr lang="en-US" dirty="0" err="1"/>
              <a:t>JavaEE</a:t>
            </a:r>
            <a:r>
              <a:rPr lang="en-US" dirty="0"/>
              <a:t> platform.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How Spring works?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Spring basically consists of 2 main core functions/technologies:</a:t>
            </a:r>
          </a:p>
          <a:p>
            <a:endParaRPr lang="en-US" dirty="0">
              <a:solidFill>
                <a:srgbClr val="009A8B"/>
              </a:solidFill>
            </a:endParaRPr>
          </a:p>
          <a:p>
            <a:r>
              <a:rPr lang="en-US" dirty="0">
                <a:solidFill>
                  <a:srgbClr val="009A8B"/>
                </a:solidFill>
              </a:rPr>
              <a:t>	Dependency Injection (DI)</a:t>
            </a:r>
          </a:p>
          <a:p>
            <a:r>
              <a:rPr lang="en-US" dirty="0"/>
              <a:t>The Inversion of Control (</a:t>
            </a:r>
            <a:r>
              <a:rPr lang="en-US" dirty="0" err="1"/>
              <a:t>IoC</a:t>
            </a:r>
            <a:r>
              <a:rPr lang="en-US" dirty="0"/>
              <a:t>) is a design principle in which the flow of control of a system is inverted. It’s a general concept, where the dependency injection is one concrete example of it.</a:t>
            </a:r>
          </a:p>
          <a:p>
            <a:r>
              <a:rPr lang="en-US" dirty="0"/>
              <a:t>The dependency injection separates an object from its dependencies, so we can decide which dependencies to be injected during the run time.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	Aspect Oriented Programming (AOP)</a:t>
            </a:r>
          </a:p>
          <a:p>
            <a:r>
              <a:rPr lang="en-US" dirty="0"/>
              <a:t>It allows the separation of cross-cutting concerns from the business logic.</a:t>
            </a:r>
          </a:p>
          <a:p>
            <a:r>
              <a:rPr lang="en-US" dirty="0"/>
              <a:t>The cross-cutting concerns are features that span across different parts of the application and affects the entire application. Examples → logging, declarative transactions, security, caching,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174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Spring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F0E77-6076-4654-854B-B8AB2AF8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2054431"/>
            <a:ext cx="6076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Core Container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used for creating beans and manage beans dependencies.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Core</a:t>
            </a:r>
            <a:r>
              <a:rPr lang="en-US" dirty="0"/>
              <a:t> and </a:t>
            </a:r>
            <a:r>
              <a:rPr lang="en-US" dirty="0">
                <a:solidFill>
                  <a:srgbClr val="009A8B"/>
                </a:solidFill>
              </a:rPr>
              <a:t>Bean</a:t>
            </a:r>
            <a:r>
              <a:rPr lang="en-US" dirty="0"/>
              <a:t> modules provide the fundamental parts of the framework, including the </a:t>
            </a:r>
            <a:r>
              <a:rPr lang="en-US" dirty="0" err="1"/>
              <a:t>IoC</a:t>
            </a:r>
            <a:r>
              <a:rPr lang="en-US" dirty="0"/>
              <a:t> and Dependency Injection features.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Bean</a:t>
            </a:r>
            <a:r>
              <a:rPr lang="en-US" dirty="0"/>
              <a:t> module provides </a:t>
            </a:r>
            <a:r>
              <a:rPr lang="en-US" dirty="0" err="1">
                <a:solidFill>
                  <a:srgbClr val="009A8B"/>
                </a:solidFill>
              </a:rPr>
              <a:t>BeanFactory</a:t>
            </a:r>
            <a:r>
              <a:rPr lang="en-US" dirty="0"/>
              <a:t>, which is a sophisticated implementation of the factory pattern. It decouples the configuration and specification of dependencies from the actual program logic.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9A8B"/>
                </a:solidFill>
              </a:rPr>
              <a:t>Context</a:t>
            </a:r>
            <a:r>
              <a:rPr lang="en-US" dirty="0"/>
              <a:t> module builds on the Core and Beans modules. It is a means to access any objects defined and configured.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9A8B"/>
                </a:solidFill>
              </a:rPr>
              <a:t>SpEL</a:t>
            </a:r>
            <a:r>
              <a:rPr lang="en-US" dirty="0"/>
              <a:t> module provides a powerful expression language for querying and manipulating objects during the runtime.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used to communicate with the database.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JDBC</a:t>
            </a:r>
            <a:r>
              <a:rPr lang="en-US" dirty="0"/>
              <a:t>: Provides a JDBC-abstraction layer that removes the need for JDBC related coding.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ORM</a:t>
            </a:r>
            <a:r>
              <a:rPr lang="en-US" dirty="0"/>
              <a:t>: Provides an integration layers for popular object-relational mapping APIs, including JPA, JDO, Hibernate, and </a:t>
            </a:r>
            <a:r>
              <a:rPr lang="en-US" dirty="0" err="1"/>
              <a:t>iBatis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OXM</a:t>
            </a:r>
            <a:r>
              <a:rPr lang="en-US" dirty="0"/>
              <a:t>: Provides an abstraction layer that supports Object/XML mapping implementations.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The Java Messaging Service (JMS): </a:t>
            </a:r>
            <a:r>
              <a:rPr lang="en-US" dirty="0"/>
              <a:t>Contains features for producing and consuming messages (emails).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Transaction</a:t>
            </a:r>
            <a:r>
              <a:rPr lang="en-US" dirty="0"/>
              <a:t>: It supports transaction management for classes.</a:t>
            </a:r>
          </a:p>
        </p:txBody>
      </p:sp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Web Modules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It’s the home of </a:t>
            </a:r>
            <a:r>
              <a:rPr lang="en-US" dirty="0" err="1">
                <a:solidFill>
                  <a:srgbClr val="009A8B"/>
                </a:solidFill>
              </a:rPr>
              <a:t>Sring</a:t>
            </a:r>
            <a:r>
              <a:rPr lang="en-US" dirty="0">
                <a:solidFill>
                  <a:srgbClr val="009A8B"/>
                </a:solidFill>
              </a:rPr>
              <a:t> MVC </a:t>
            </a:r>
            <a:r>
              <a:rPr lang="en-US" dirty="0"/>
              <a:t>framework. We can integrate other technologies like </a:t>
            </a:r>
            <a:r>
              <a:rPr lang="en-US" dirty="0">
                <a:solidFill>
                  <a:srgbClr val="009A8B"/>
                </a:solidFill>
              </a:rPr>
              <a:t>JSF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</a:t>
            </a:r>
            <a:r>
              <a:rPr lang="en-US" dirty="0"/>
              <a:t>: Provides basic web-oriented integration features such as multipart file upload functionality and the initialization of the </a:t>
            </a:r>
            <a:r>
              <a:rPr lang="en-US" dirty="0" err="1"/>
              <a:t>IoC</a:t>
            </a:r>
            <a:r>
              <a:rPr lang="en-US" dirty="0"/>
              <a:t> container using Servlet listeners and a web-oriented application context.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Web-MVC</a:t>
            </a:r>
            <a:r>
              <a:rPr lang="en-US" dirty="0"/>
              <a:t>: Contains Spring’s Model-View-Controller (MVC) and REST Web Services implementation for web applications.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Web-Sockets</a:t>
            </a:r>
            <a:r>
              <a:rPr lang="en-US" dirty="0"/>
              <a:t>: Provides support for WebSocket-based, two-way communication between the client and the server in web applications.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Web-Portlet</a:t>
            </a:r>
            <a:r>
              <a:rPr lang="en-US" dirty="0"/>
              <a:t>: Provides the MVC implementation to be used in a portlet environment and mirrors the functionality of Web-MVC module.</a:t>
            </a:r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AOP and Instrumentation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A8B"/>
                </a:solidFill>
              </a:rPr>
              <a:t>AOP</a:t>
            </a:r>
            <a:r>
              <a:rPr lang="en-US" dirty="0"/>
              <a:t>: Provides an aspect-oriented programming implementation allowing you to separate the cross-cutting concerns from the business logic (as explained before).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Aspects</a:t>
            </a:r>
            <a:r>
              <a:rPr lang="en-US" dirty="0"/>
              <a:t>: It’s a separate module provides integration with AspectJ.</a:t>
            </a:r>
          </a:p>
          <a:p>
            <a:endParaRPr lang="en-US" dirty="0"/>
          </a:p>
          <a:p>
            <a:r>
              <a:rPr lang="en-US" dirty="0">
                <a:solidFill>
                  <a:srgbClr val="009A8B"/>
                </a:solidFill>
              </a:rPr>
              <a:t>Instrumentation</a:t>
            </a:r>
            <a:r>
              <a:rPr lang="en-US" dirty="0"/>
              <a:t>: Provides support to class instrumentation support and </a:t>
            </a:r>
            <a:r>
              <a:rPr lang="en-US" dirty="0" err="1"/>
              <a:t>classloader</a:t>
            </a:r>
            <a:r>
              <a:rPr lang="en-US" dirty="0"/>
              <a:t>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7382</TotalTime>
  <Words>486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7.Spring and spring mvc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426</cp:revision>
  <cp:lastPrinted>2017-07-25T10:57:19Z</cp:lastPrinted>
  <dcterms:created xsi:type="dcterms:W3CDTF">2015-10-30T16:06:22Z</dcterms:created>
  <dcterms:modified xsi:type="dcterms:W3CDTF">2019-03-05T14:23:18Z</dcterms:modified>
</cp:coreProperties>
</file>